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1189" r:id="rId3"/>
    <p:sldId id="257" r:id="rId4"/>
    <p:sldId id="258" r:id="rId5"/>
    <p:sldId id="1187" r:id="rId6"/>
    <p:sldId id="261" r:id="rId7"/>
    <p:sldId id="262" r:id="rId8"/>
    <p:sldId id="1179" r:id="rId9"/>
    <p:sldId id="263" r:id="rId10"/>
    <p:sldId id="264" r:id="rId11"/>
    <p:sldId id="1181" r:id="rId12"/>
    <p:sldId id="265" r:id="rId13"/>
    <p:sldId id="266" r:id="rId14"/>
    <p:sldId id="1182" r:id="rId15"/>
    <p:sldId id="267" r:id="rId16"/>
    <p:sldId id="268" r:id="rId17"/>
    <p:sldId id="273" r:id="rId18"/>
    <p:sldId id="1188" r:id="rId19"/>
    <p:sldId id="1190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763"/>
    <a:srgbClr val="00A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DB6CA-1C39-4356-A532-34B0EC9A17FA}" type="datetimeFigureOut">
              <a:rPr lang="en-GB" smtClean="0"/>
              <a:t>19/08/2024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F3391-DF74-45DC-B3EC-D9BAFE1F43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3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1F3391-DF74-45DC-B3EC-D9BAFE1F43B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505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1E77BB-65A8-4A45-AFF2-E6A92593C465}" type="datetime1">
              <a:rPr lang="en-GB" smtClean="0"/>
              <a:t>19/08/2024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21532" y="5960533"/>
            <a:ext cx="770467" cy="897467"/>
          </a:xfrm>
        </p:spPr>
        <p:txBody>
          <a:bodyPr/>
          <a:lstStyle>
            <a:lvl1pPr algn="ctr">
              <a:defRPr/>
            </a:lvl1pPr>
          </a:lstStyle>
          <a:p>
            <a:fld id="{53F594BB-3B1E-4F81-A07F-8A752E46D1D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3197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C169D7-5674-4E8E-A48B-7DCB1340F6C3}" type="datetime1">
              <a:rPr lang="en-GB" smtClean="0"/>
              <a:t>19/08/2024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893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8BB1A5-366B-47C2-A1DD-77968B149156}" type="datetime1">
              <a:rPr lang="en-GB" smtClean="0"/>
              <a:t>19/08/2024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787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CC82E2-0054-4A33-9C94-6596040DE4D3}" type="datetime1">
              <a:rPr lang="en-GB" smtClean="0"/>
              <a:t>19/08/2024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805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AFA9EA-54E4-4665-99D4-984B1D967B82}" type="datetime1">
              <a:rPr lang="en-GB" smtClean="0"/>
              <a:t>19/08/2024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492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28D683-46D6-4C3A-B35A-778CBB261F65}" type="datetime1">
              <a:rPr lang="en-GB" smtClean="0"/>
              <a:t>19/08/2024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541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D03E0C-9EA3-4BC1-AF2E-D6452ADF4E37}" type="datetime1">
              <a:rPr lang="en-GB" smtClean="0"/>
              <a:t>19/08/2024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162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B390AE-F614-435B-B276-FB6500E7F4BF}" type="datetime1">
              <a:rPr lang="en-GB" smtClean="0"/>
              <a:t>19/08/2024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82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4B80B-5252-48BD-A8CB-7498028166CA}" type="datetime1">
              <a:rPr lang="en-GB" smtClean="0"/>
              <a:t>19/08/2024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8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A19A3C-79BF-4170-9451-A30F49961F6E}" type="datetime1">
              <a:rPr lang="en-GB" smtClean="0"/>
              <a:t>19/08/2024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04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2427B0B-C005-415C-936C-1FB57329F2E6}" type="datetime1">
              <a:rPr lang="en-GB" smtClean="0"/>
              <a:t>19/08/2024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53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958000"/>
            <a:ext cx="11413067" cy="900000"/>
          </a:xfrm>
          <a:prstGeom prst="rect">
            <a:avLst/>
          </a:prstGeom>
          <a:solidFill>
            <a:srgbClr val="0037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11413067" y="5958000"/>
            <a:ext cx="778933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41666" y="6275769"/>
            <a:ext cx="4063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53F594BB-3B1E-4F81-A07F-8A752E46D1D4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10" y="6138332"/>
            <a:ext cx="1536218" cy="504678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8551334" y="6277195"/>
            <a:ext cx="2573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spc="220" baseline="0" dirty="0">
                <a:solidFill>
                  <a:schemeClr val="bg1"/>
                </a:solidFill>
              </a:rPr>
              <a:t>www.pgeconomides.eu</a:t>
            </a:r>
          </a:p>
        </p:txBody>
      </p:sp>
    </p:spTree>
    <p:extLst>
      <p:ext uri="{BB962C8B-B14F-4D97-AF65-F5344CB8AC3E}">
        <p14:creationId xmlns:p14="http://schemas.microsoft.com/office/powerpoint/2010/main" val="54934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3599" y="768626"/>
            <a:ext cx="6028268" cy="4548441"/>
          </a:xfrm>
        </p:spPr>
        <p:txBody>
          <a:bodyPr/>
          <a:lstStyle/>
          <a:p>
            <a:pPr algn="l"/>
            <a:r>
              <a:rPr lang="en-GB" sz="8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Cyprus</a:t>
            </a:r>
            <a: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Headquartering</a:t>
            </a:r>
            <a:b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Business </a:t>
            </a:r>
            <a:b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Relocation </a:t>
            </a:r>
            <a:br>
              <a:rPr lang="en-GB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39466" y="3195639"/>
            <a:ext cx="4682066" cy="1655762"/>
          </a:xfrm>
        </p:spPr>
        <p:txBody>
          <a:bodyPr/>
          <a:lstStyle/>
          <a:p>
            <a:pPr algn="r"/>
            <a:endParaRPr lang="en-GB" sz="2600" dirty="0">
              <a:solidFill>
                <a:srgbClr val="002060"/>
              </a:solidFill>
            </a:endParaRPr>
          </a:p>
          <a:p>
            <a:pPr algn="r"/>
            <a:r>
              <a:rPr lang="en-GB" sz="2600" b="1" dirty="0">
                <a:solidFill>
                  <a:srgbClr val="00B0F0"/>
                </a:solidFill>
              </a:rPr>
              <a:t>P.G. Economides &amp; Co Ltd</a:t>
            </a:r>
          </a:p>
          <a:p>
            <a:pPr algn="r"/>
            <a:r>
              <a:rPr lang="en-GB" sz="2600" dirty="0">
                <a:solidFill>
                  <a:srgbClr val="002060"/>
                </a:solidFill>
              </a:rPr>
              <a:t>Cyprus CHG member</a:t>
            </a:r>
          </a:p>
          <a:p>
            <a:pPr algn="r"/>
            <a:endParaRPr lang="en-GB" sz="2600" dirty="0">
              <a:solidFill>
                <a:srgbClr val="002060"/>
              </a:solidFill>
            </a:endParaRPr>
          </a:p>
          <a:p>
            <a:pPr algn="r"/>
            <a:r>
              <a:rPr lang="en-GB" sz="2600" dirty="0">
                <a:solidFill>
                  <a:srgbClr val="002060"/>
                </a:solidFill>
              </a:rPr>
              <a:t>Andry Panteli</a:t>
            </a:r>
          </a:p>
          <a:p>
            <a:pPr algn="r"/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433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Why Cyprus? (continued)</a:t>
            </a:r>
          </a:p>
          <a:p>
            <a:r>
              <a:rPr lang="en-US" dirty="0">
                <a:solidFill>
                  <a:srgbClr val="002060"/>
                </a:solidFill>
              </a:rPr>
              <a:t>Significant </a:t>
            </a:r>
            <a:r>
              <a:rPr lang="en-US" b="1" dirty="0">
                <a:solidFill>
                  <a:srgbClr val="00B0F0"/>
                </a:solidFill>
              </a:rPr>
              <a:t>tax and other incentives </a:t>
            </a:r>
            <a:r>
              <a:rPr lang="en-US" dirty="0">
                <a:solidFill>
                  <a:srgbClr val="002060"/>
                </a:solidFill>
              </a:rPr>
              <a:t>to enable physical relocation of key persons (workforce and owners) to the island</a:t>
            </a:r>
          </a:p>
          <a:p>
            <a:r>
              <a:rPr lang="en-US" dirty="0">
                <a:solidFill>
                  <a:srgbClr val="002060"/>
                </a:solidFill>
              </a:rPr>
              <a:t>Strategic geographic </a:t>
            </a:r>
            <a:r>
              <a:rPr lang="en-US" b="1" dirty="0">
                <a:solidFill>
                  <a:srgbClr val="00B0F0"/>
                </a:solidFill>
              </a:rPr>
              <a:t>location</a:t>
            </a:r>
          </a:p>
          <a:p>
            <a:r>
              <a:rPr lang="en-US" dirty="0">
                <a:solidFill>
                  <a:srgbClr val="002060"/>
                </a:solidFill>
              </a:rPr>
              <a:t>High level of professional </a:t>
            </a:r>
            <a:r>
              <a:rPr lang="en-US" b="1" dirty="0">
                <a:solidFill>
                  <a:srgbClr val="00B0F0"/>
                </a:solidFill>
              </a:rPr>
              <a:t>services</a:t>
            </a:r>
          </a:p>
          <a:p>
            <a:r>
              <a:rPr lang="en-US" dirty="0">
                <a:solidFill>
                  <a:srgbClr val="002060"/>
                </a:solidFill>
              </a:rPr>
              <a:t>Vibrant, multi-cultural and </a:t>
            </a:r>
            <a:r>
              <a:rPr lang="en-US" b="1" dirty="0">
                <a:solidFill>
                  <a:srgbClr val="00B0F0"/>
                </a:solidFill>
              </a:rPr>
              <a:t>cosmopolitan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00B0F0"/>
                </a:solidFill>
              </a:rPr>
              <a:t>life</a:t>
            </a:r>
            <a:r>
              <a:rPr lang="en-US" dirty="0">
                <a:solidFill>
                  <a:srgbClr val="002060"/>
                </a:solidFill>
              </a:rPr>
              <a:t>, low crime level, </a:t>
            </a:r>
            <a:r>
              <a:rPr lang="en-US" b="1" dirty="0">
                <a:solidFill>
                  <a:srgbClr val="00B0F0"/>
                </a:solidFill>
              </a:rPr>
              <a:t>high standard</a:t>
            </a:r>
            <a:r>
              <a:rPr lang="en-US" dirty="0">
                <a:solidFill>
                  <a:srgbClr val="002060"/>
                </a:solidFill>
              </a:rPr>
              <a:t> of living and education</a:t>
            </a:r>
          </a:p>
          <a:p>
            <a:r>
              <a:rPr lang="en-GB" dirty="0">
                <a:solidFill>
                  <a:srgbClr val="002060"/>
                </a:solidFill>
              </a:rPr>
              <a:t>Pleasant Mediterranean </a:t>
            </a:r>
            <a:r>
              <a:rPr lang="en-GB" b="1" dirty="0">
                <a:solidFill>
                  <a:srgbClr val="00B0F0"/>
                </a:solidFill>
              </a:rPr>
              <a:t>climate</a:t>
            </a:r>
            <a:r>
              <a:rPr lang="en-GB" dirty="0">
                <a:solidFill>
                  <a:srgbClr val="002060"/>
                </a:solidFill>
              </a:rPr>
              <a:t> and abundance of blue-flag </a:t>
            </a:r>
            <a:r>
              <a:rPr lang="en-GB" b="1" dirty="0">
                <a:solidFill>
                  <a:srgbClr val="00B0F0"/>
                </a:solidFill>
              </a:rPr>
              <a:t>beaches</a:t>
            </a:r>
            <a:endParaRPr lang="en-US" b="1" dirty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2060"/>
                </a:solidFill>
              </a:rPr>
              <a:t>Good quality </a:t>
            </a:r>
            <a:r>
              <a:rPr lang="en-US" b="1" dirty="0">
                <a:solidFill>
                  <a:srgbClr val="00B0F0"/>
                </a:solidFill>
              </a:rPr>
              <a:t>properties</a:t>
            </a:r>
            <a:r>
              <a:rPr lang="en-US" dirty="0">
                <a:solidFill>
                  <a:srgbClr val="002060"/>
                </a:solidFill>
              </a:rPr>
              <a:t> for all budgets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262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602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11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568267" y="516467"/>
            <a:ext cx="3616335" cy="397933"/>
          </a:xfrm>
          <a:prstGeom prst="rect">
            <a:avLst/>
          </a:prstGeom>
          <a:solidFill>
            <a:srgbClr val="003763"/>
          </a:solidFill>
          <a:ln>
            <a:solidFill>
              <a:srgbClr val="003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8585200" y="541867"/>
            <a:ext cx="346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Nissi</a:t>
            </a:r>
            <a:r>
              <a:rPr lang="en-GB" dirty="0">
                <a:solidFill>
                  <a:schemeClr val="bg1"/>
                </a:solidFill>
              </a:rPr>
              <a:t> Beach, </a:t>
            </a:r>
            <a:r>
              <a:rPr lang="en-GB" dirty="0" err="1">
                <a:solidFill>
                  <a:schemeClr val="bg1"/>
                </a:solidFill>
              </a:rPr>
              <a:t>Agia</a:t>
            </a:r>
            <a:r>
              <a:rPr lang="en-GB" dirty="0">
                <a:solidFill>
                  <a:schemeClr val="bg1"/>
                </a:solidFill>
              </a:rPr>
              <a:t> Napa</a:t>
            </a:r>
          </a:p>
        </p:txBody>
      </p:sp>
    </p:spTree>
    <p:extLst>
      <p:ext uri="{BB962C8B-B14F-4D97-AF65-F5344CB8AC3E}">
        <p14:creationId xmlns:p14="http://schemas.microsoft.com/office/powerpoint/2010/main" val="2699790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Some of the tax incentives – </a:t>
            </a:r>
            <a:r>
              <a:rPr lang="en-US" b="1" dirty="0">
                <a:solidFill>
                  <a:srgbClr val="00B0F0"/>
                </a:solidFill>
              </a:rPr>
              <a:t>Corporations </a:t>
            </a:r>
          </a:p>
          <a:p>
            <a:r>
              <a:rPr lang="en-US" dirty="0">
                <a:solidFill>
                  <a:srgbClr val="002060"/>
                </a:solidFill>
              </a:rPr>
              <a:t>CT tax rate uniform and attractive @ </a:t>
            </a:r>
            <a:r>
              <a:rPr lang="en-US" b="1" dirty="0">
                <a:solidFill>
                  <a:srgbClr val="00B0F0"/>
                </a:solidFill>
              </a:rPr>
              <a:t>12.5%</a:t>
            </a:r>
          </a:p>
          <a:p>
            <a:r>
              <a:rPr lang="en-US" dirty="0">
                <a:solidFill>
                  <a:srgbClr val="002060"/>
                </a:solidFill>
              </a:rPr>
              <a:t>Effective tax lowered or even eliminated – </a:t>
            </a:r>
            <a:r>
              <a:rPr lang="en-US" b="1" dirty="0">
                <a:solidFill>
                  <a:srgbClr val="00B0F0"/>
                </a:solidFill>
              </a:rPr>
              <a:t>favorable tax provisions</a:t>
            </a:r>
          </a:p>
          <a:p>
            <a:r>
              <a:rPr lang="en-US" dirty="0">
                <a:solidFill>
                  <a:srgbClr val="002060"/>
                </a:solidFill>
              </a:rPr>
              <a:t>Profit from </a:t>
            </a:r>
            <a:r>
              <a:rPr lang="en-US" b="1" dirty="0">
                <a:solidFill>
                  <a:srgbClr val="00B0F0"/>
                </a:solidFill>
              </a:rPr>
              <a:t>sale of shares </a:t>
            </a:r>
            <a:r>
              <a:rPr lang="en-US" dirty="0">
                <a:solidFill>
                  <a:srgbClr val="002060"/>
                </a:solidFill>
              </a:rPr>
              <a:t>(and other qualifying titles) – exempt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Dividend income </a:t>
            </a:r>
            <a:r>
              <a:rPr lang="en-US" dirty="0">
                <a:solidFill>
                  <a:srgbClr val="002060"/>
                </a:solidFill>
              </a:rPr>
              <a:t>(subject to very easy to meet conditions) – exempt 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Capital gains </a:t>
            </a:r>
            <a:r>
              <a:rPr lang="en-US" dirty="0">
                <a:solidFill>
                  <a:srgbClr val="002060"/>
                </a:solidFill>
              </a:rPr>
              <a:t>on real estate outside CY – exempt</a:t>
            </a:r>
          </a:p>
          <a:p>
            <a:r>
              <a:rPr lang="en-US" dirty="0">
                <a:solidFill>
                  <a:srgbClr val="002060"/>
                </a:solidFill>
              </a:rPr>
              <a:t>Qualifying </a:t>
            </a:r>
            <a:r>
              <a:rPr lang="en-US" b="1" dirty="0">
                <a:solidFill>
                  <a:srgbClr val="00B0F0"/>
                </a:solidFill>
              </a:rPr>
              <a:t>shipping</a:t>
            </a:r>
            <a:r>
              <a:rPr lang="en-US" dirty="0">
                <a:solidFill>
                  <a:srgbClr val="002060"/>
                </a:solidFill>
              </a:rPr>
              <a:t> activities – exempt (subject only to tonnage tax)</a:t>
            </a:r>
          </a:p>
          <a:p>
            <a:r>
              <a:rPr lang="en-US" dirty="0">
                <a:solidFill>
                  <a:srgbClr val="002060"/>
                </a:solidFill>
              </a:rPr>
              <a:t>Good IP box regime – </a:t>
            </a:r>
            <a:r>
              <a:rPr lang="en-US" b="1" dirty="0">
                <a:solidFill>
                  <a:srgbClr val="00B0F0"/>
                </a:solidFill>
              </a:rPr>
              <a:t>80% of IP profit </a:t>
            </a:r>
            <a:r>
              <a:rPr lang="en-US" dirty="0">
                <a:solidFill>
                  <a:srgbClr val="002060"/>
                </a:solidFill>
              </a:rPr>
              <a:t>is exempt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798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Some of the tax incentives – </a:t>
            </a:r>
            <a:r>
              <a:rPr lang="en-US" b="1" dirty="0">
                <a:solidFill>
                  <a:srgbClr val="00B0F0"/>
                </a:solidFill>
              </a:rPr>
              <a:t>Corporations (continued)</a:t>
            </a:r>
          </a:p>
          <a:p>
            <a:r>
              <a:rPr lang="en-US" dirty="0">
                <a:solidFill>
                  <a:srgbClr val="002060"/>
                </a:solidFill>
              </a:rPr>
              <a:t>Up to 80% on taxable income through </a:t>
            </a:r>
            <a:r>
              <a:rPr lang="en-US" b="1" dirty="0">
                <a:solidFill>
                  <a:srgbClr val="00B0F0"/>
                </a:solidFill>
              </a:rPr>
              <a:t>Notional Interest Deductio</a:t>
            </a:r>
            <a:r>
              <a:rPr lang="en-US" dirty="0">
                <a:solidFill>
                  <a:srgbClr val="00B0F0"/>
                </a:solidFill>
              </a:rPr>
              <a:t>n </a:t>
            </a:r>
            <a:r>
              <a:rPr lang="en-US" dirty="0">
                <a:solidFill>
                  <a:srgbClr val="002060"/>
                </a:solidFill>
              </a:rPr>
              <a:t>(NID) on “new equity”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No Cyprus Withholding Tax </a:t>
            </a:r>
            <a:r>
              <a:rPr lang="en-US" dirty="0">
                <a:solidFill>
                  <a:srgbClr val="002060"/>
                </a:solidFill>
              </a:rPr>
              <a:t>on any outbound payment (dividend, interest or royalty) to non-CY residents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Group relief </a:t>
            </a:r>
            <a:r>
              <a:rPr lang="en-US" dirty="0">
                <a:solidFill>
                  <a:srgbClr val="002060"/>
                </a:solidFill>
              </a:rPr>
              <a:t>provisions</a:t>
            </a:r>
          </a:p>
          <a:p>
            <a:r>
              <a:rPr lang="en-US" dirty="0">
                <a:solidFill>
                  <a:srgbClr val="002060"/>
                </a:solidFill>
              </a:rPr>
              <a:t>Unilateral </a:t>
            </a:r>
            <a:r>
              <a:rPr lang="en-US" b="1" dirty="0">
                <a:solidFill>
                  <a:srgbClr val="00B0F0"/>
                </a:solidFill>
              </a:rPr>
              <a:t>Double Tax Relief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118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0"/>
            <a:ext cx="12184602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14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8568267" y="516467"/>
            <a:ext cx="3616335" cy="397933"/>
          </a:xfrm>
          <a:prstGeom prst="rect">
            <a:avLst/>
          </a:prstGeom>
          <a:solidFill>
            <a:srgbClr val="003763"/>
          </a:solidFill>
          <a:ln>
            <a:solidFill>
              <a:srgbClr val="003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8585200" y="541867"/>
            <a:ext cx="346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Flamingos, salt lake </a:t>
            </a:r>
            <a:r>
              <a:rPr lang="en-GB" dirty="0" err="1">
                <a:solidFill>
                  <a:schemeClr val="bg1"/>
                </a:solidFill>
              </a:rPr>
              <a:t>Larnaca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430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39"/>
            <a:ext cx="10515600" cy="475440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Some of the tax incentives – </a:t>
            </a:r>
            <a:r>
              <a:rPr lang="en-US" b="1" dirty="0">
                <a:solidFill>
                  <a:srgbClr val="00B0F0"/>
                </a:solidFill>
              </a:rPr>
              <a:t>Individuals</a:t>
            </a:r>
          </a:p>
          <a:p>
            <a:r>
              <a:rPr lang="en-US" dirty="0">
                <a:solidFill>
                  <a:srgbClr val="002060"/>
                </a:solidFill>
              </a:rPr>
              <a:t>Tax residency simply through “days test”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More than </a:t>
            </a:r>
            <a:r>
              <a:rPr lang="en-US" b="1" dirty="0">
                <a:solidFill>
                  <a:srgbClr val="00B0F0"/>
                </a:solidFill>
              </a:rPr>
              <a:t>183 days </a:t>
            </a:r>
            <a:r>
              <a:rPr lang="en-US" dirty="0">
                <a:solidFill>
                  <a:srgbClr val="002060"/>
                </a:solidFill>
              </a:rPr>
              <a:t>= CY tax resident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</a:rPr>
              <a:t>Or </a:t>
            </a:r>
            <a:r>
              <a:rPr lang="en-US" b="1" dirty="0">
                <a:solidFill>
                  <a:srgbClr val="00B0F0"/>
                </a:solidFill>
              </a:rPr>
              <a:t>60 days </a:t>
            </a:r>
            <a:r>
              <a:rPr lang="en-US" dirty="0">
                <a:solidFill>
                  <a:srgbClr val="002060"/>
                </a:solidFill>
              </a:rPr>
              <a:t>rule – attractive to international business people who cannot spend more than half a year in the island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 subject to certain criteria.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Foreigners becoming CY tax residents obtain “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non-</a:t>
            </a:r>
            <a:r>
              <a:rPr lang="en-US" b="1" dirty="0" err="1">
                <a:solidFill>
                  <a:srgbClr val="00B0F0"/>
                </a:solidFill>
                <a:sym typeface="Wingdings" panose="05000000000000000000" pitchFamily="2" charset="2"/>
              </a:rPr>
              <a:t>dom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” status (subject to certain conditions)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tax exempt passive income (i.e. dividends and interest) for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17 years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Exempt gains from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sale of shares </a:t>
            </a:r>
            <a:r>
              <a:rPr lang="en-US" dirty="0">
                <a:solidFill>
                  <a:srgbClr val="002060"/>
                </a:solidFill>
              </a:rPr>
              <a:t>(and other qualifying titles), </a:t>
            </a:r>
            <a:r>
              <a:rPr lang="en-US" b="1" dirty="0">
                <a:solidFill>
                  <a:srgbClr val="00B0F0"/>
                </a:solidFill>
              </a:rPr>
              <a:t>capital gains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on real estate outside CY, </a:t>
            </a:r>
            <a:r>
              <a:rPr lang="en-US" b="1" dirty="0">
                <a:solidFill>
                  <a:srgbClr val="00B0F0"/>
                </a:solidFill>
              </a:rPr>
              <a:t>trust distributions </a:t>
            </a:r>
            <a:r>
              <a:rPr lang="en-US" dirty="0">
                <a:solidFill>
                  <a:srgbClr val="002060"/>
                </a:solidFill>
              </a:rPr>
              <a:t>of a capital or passive nature.</a:t>
            </a:r>
            <a:endParaRPr lang="en-US" dirty="0">
              <a:solidFill>
                <a:srgbClr val="002060"/>
              </a:solidFill>
              <a:sym typeface="Wingdings" panose="05000000000000000000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656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39"/>
            <a:ext cx="10515600" cy="475440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Some of the tax incentives – </a:t>
            </a:r>
            <a:r>
              <a:rPr lang="en-US" b="1" dirty="0">
                <a:solidFill>
                  <a:srgbClr val="00B0F0"/>
                </a:solidFill>
              </a:rPr>
              <a:t>Individuals (continued)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Progressive personal income tax rates (20% - 35%),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first €19,500 tax exempt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, more than €60,000 at 35%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Tax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exemption 50%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on remuneration from CY employer if exceeds €55,000 per annum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Remuneration by non-CY employer for work carried abroad exceeding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90 days</a:t>
            </a:r>
            <a:r>
              <a:rPr 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– 100% exempt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Foreign pensions taxed flat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at 5%</a:t>
            </a: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(first €3,420 exempt)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DTR for foreign tax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on foreign income also taxable in CY (e.g. rent)</a:t>
            </a:r>
          </a:p>
          <a:p>
            <a:endParaRPr lang="en-US" dirty="0">
              <a:solidFill>
                <a:srgbClr val="002060"/>
              </a:solidFill>
              <a:sym typeface="Wingdings" panose="05000000000000000000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533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39"/>
            <a:ext cx="10515600" cy="475440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Some of the tax incentives – </a:t>
            </a:r>
            <a:r>
              <a:rPr lang="en-US" b="1" dirty="0">
                <a:solidFill>
                  <a:srgbClr val="00B0F0"/>
                </a:solidFill>
              </a:rPr>
              <a:t>Individuals (continued)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No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inheritance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 tax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No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wealth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 tax</a:t>
            </a:r>
          </a:p>
          <a:p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100% exemption on lump sum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life insurance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or </a:t>
            </a:r>
            <a:r>
              <a:rPr lang="en-US" b="1" dirty="0">
                <a:solidFill>
                  <a:srgbClr val="00B0F0"/>
                </a:solidFill>
                <a:sym typeface="Wingdings" panose="05000000000000000000" pitchFamily="2" charset="2"/>
              </a:rPr>
              <a:t>provident fund </a:t>
            </a:r>
            <a:r>
              <a:rPr lang="en-US" dirty="0">
                <a:solidFill>
                  <a:srgbClr val="002060"/>
                </a:solidFill>
                <a:sym typeface="Wingdings" panose="05000000000000000000" pitchFamily="2" charset="2"/>
              </a:rPr>
              <a:t>repayment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Other incentive – </a:t>
            </a:r>
            <a:r>
              <a:rPr lang="en-US" b="1" dirty="0">
                <a:solidFill>
                  <a:srgbClr val="00B0F0"/>
                </a:solidFill>
              </a:rPr>
              <a:t>“Digital Nomad Visa”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002060"/>
                </a:solidFill>
              </a:rPr>
              <a:t>Enables highly-qualified staff in the technology sector to </a:t>
            </a:r>
            <a:r>
              <a:rPr lang="en-US" b="1" dirty="0">
                <a:solidFill>
                  <a:srgbClr val="00B0F0"/>
                </a:solidFill>
              </a:rPr>
              <a:t>relocate to CY </a:t>
            </a:r>
            <a:r>
              <a:rPr lang="en-US" b="1" dirty="0">
                <a:solidFill>
                  <a:srgbClr val="002060"/>
                </a:solidFill>
              </a:rPr>
              <a:t>with their families and work remotely for their employers/clients outside CY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sym typeface="Wingdings" panose="05000000000000000000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848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16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18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8568267" y="516467"/>
            <a:ext cx="3616335" cy="397933"/>
          </a:xfrm>
          <a:prstGeom prst="rect">
            <a:avLst/>
          </a:prstGeom>
          <a:solidFill>
            <a:srgbClr val="003763"/>
          </a:solidFill>
          <a:ln>
            <a:solidFill>
              <a:srgbClr val="003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8585200" y="541867"/>
            <a:ext cx="346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Ski Club, Troodos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57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6331"/>
            <a:ext cx="10515600" cy="4617633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>
                <a:solidFill>
                  <a:srgbClr val="002060"/>
                </a:solidFill>
              </a:rPr>
              <a:t>In other words…</a:t>
            </a:r>
          </a:p>
          <a:p>
            <a:pPr marL="0" indent="0"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r>
              <a:rPr lang="en-US" sz="3200" b="1" dirty="0">
                <a:solidFill>
                  <a:srgbClr val="002060"/>
                </a:solidFill>
              </a:rPr>
              <a:t>Cyprus continues stronger than ever as a </a:t>
            </a:r>
            <a:r>
              <a:rPr lang="en-US" sz="3200" b="1" dirty="0">
                <a:solidFill>
                  <a:srgbClr val="00B0F0"/>
                </a:solidFill>
              </a:rPr>
              <a:t>preferred IBC</a:t>
            </a:r>
            <a:endParaRPr lang="en-US" sz="3200" b="1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r>
              <a:rPr lang="en-US" sz="3200" b="1" dirty="0">
                <a:solidFill>
                  <a:srgbClr val="002060"/>
                </a:solidFill>
              </a:rPr>
              <a:t>All </a:t>
            </a:r>
            <a:r>
              <a:rPr lang="en-US" sz="3200" b="1" dirty="0">
                <a:solidFill>
                  <a:srgbClr val="00B0F0"/>
                </a:solidFill>
              </a:rPr>
              <a:t>infrastructure, conditions and incentives </a:t>
            </a:r>
          </a:p>
          <a:p>
            <a:pPr marL="0" indent="0" algn="r">
              <a:buNone/>
            </a:pPr>
            <a:r>
              <a:rPr lang="en-US" sz="3200" b="1" dirty="0">
                <a:solidFill>
                  <a:srgbClr val="002060"/>
                </a:solidFill>
              </a:rPr>
              <a:t>in place to facilitate this</a:t>
            </a:r>
          </a:p>
          <a:p>
            <a:pPr marL="0" indent="0" algn="r">
              <a:buNone/>
            </a:pPr>
            <a:endParaRPr lang="en-US" sz="2000" b="1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r>
              <a:rPr lang="en-US" sz="3200" b="1" dirty="0">
                <a:solidFill>
                  <a:srgbClr val="002060"/>
                </a:solidFill>
              </a:rPr>
              <a:t>We remain ready to </a:t>
            </a:r>
            <a:r>
              <a:rPr lang="en-US" sz="3200" b="1" dirty="0">
                <a:solidFill>
                  <a:srgbClr val="00B0F0"/>
                </a:solidFill>
              </a:rPr>
              <a:t>accommodate the interests </a:t>
            </a:r>
          </a:p>
          <a:p>
            <a:pPr marL="0" indent="0" algn="r">
              <a:buNone/>
            </a:pPr>
            <a:r>
              <a:rPr lang="en-US" sz="3200" b="1" dirty="0">
                <a:solidFill>
                  <a:srgbClr val="002060"/>
                </a:solidFill>
              </a:rPr>
              <a:t>of our common clients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796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16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06315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16283" y="2660946"/>
            <a:ext cx="3286477" cy="2954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400" b="1" dirty="0">
                <a:solidFill>
                  <a:srgbClr val="003763"/>
                </a:solidFill>
              </a:rPr>
              <a:t>Andry Panteli</a:t>
            </a:r>
          </a:p>
          <a:p>
            <a:pPr algn="r"/>
            <a:r>
              <a:rPr lang="en-US" dirty="0">
                <a:solidFill>
                  <a:srgbClr val="003763"/>
                </a:solidFill>
              </a:rPr>
              <a:t>Chief Executive Officer</a:t>
            </a:r>
          </a:p>
          <a:p>
            <a:pPr algn="r"/>
            <a:endParaRPr lang="en-US" dirty="0">
              <a:solidFill>
                <a:srgbClr val="003763"/>
              </a:solidFill>
            </a:endParaRPr>
          </a:p>
          <a:p>
            <a:pPr algn="r"/>
            <a:endParaRPr lang="en-US" dirty="0">
              <a:solidFill>
                <a:srgbClr val="003763"/>
              </a:solidFill>
            </a:endParaRPr>
          </a:p>
          <a:p>
            <a:pPr algn="r"/>
            <a:endParaRPr lang="en-US" dirty="0">
              <a:solidFill>
                <a:srgbClr val="003763"/>
              </a:solidFill>
            </a:endParaRPr>
          </a:p>
          <a:p>
            <a:pPr algn="r"/>
            <a:endParaRPr lang="en-US" dirty="0">
              <a:solidFill>
                <a:srgbClr val="003763"/>
              </a:solidFill>
            </a:endParaRPr>
          </a:p>
          <a:p>
            <a:pPr algn="r"/>
            <a:endParaRPr lang="en-US" dirty="0">
              <a:solidFill>
                <a:srgbClr val="003763"/>
              </a:solidFill>
            </a:endParaRPr>
          </a:p>
          <a:p>
            <a:pPr algn="r"/>
            <a:endParaRPr lang="en-US" dirty="0">
              <a:solidFill>
                <a:srgbClr val="003763"/>
              </a:solidFill>
            </a:endParaRPr>
          </a:p>
          <a:p>
            <a:pPr algn="r"/>
            <a:r>
              <a:rPr lang="en-US" dirty="0">
                <a:solidFill>
                  <a:srgbClr val="003763"/>
                </a:solidFill>
              </a:rPr>
              <a:t>andry.panteli@pgeconomides.eu</a:t>
            </a:r>
          </a:p>
          <a:p>
            <a:pPr algn="r"/>
            <a:r>
              <a:rPr lang="en-US" dirty="0">
                <a:solidFill>
                  <a:srgbClr val="003763"/>
                </a:solidFill>
              </a:rPr>
              <a:t>T. +357 25559000</a:t>
            </a:r>
            <a:endParaRPr lang="en-GB" dirty="0">
              <a:solidFill>
                <a:srgbClr val="003763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20</a:t>
            </a:fld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F9BD2C5-5424-441A-93A4-A2D3FDD5F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126" y="3650426"/>
            <a:ext cx="4092679" cy="975694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965199" y="1082056"/>
            <a:ext cx="3894668" cy="12547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9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</a:t>
            </a:r>
            <a:r>
              <a:rPr lang="en-GB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6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6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2799" y="5215491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>
                <a:solidFill>
                  <a:srgbClr val="003763"/>
                </a:solidFill>
              </a:rPr>
              <a:t>Presentation notes available upon request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4149" y="1999226"/>
            <a:ext cx="20088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GB" sz="8000" dirty="0"/>
          </a:p>
        </p:txBody>
      </p:sp>
    </p:spTree>
    <p:extLst>
      <p:ext uri="{BB962C8B-B14F-4D97-AF65-F5344CB8AC3E}">
        <p14:creationId xmlns:p14="http://schemas.microsoft.com/office/powerpoint/2010/main" val="1006383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B3383-A73E-44ED-8666-64D317DD6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2622"/>
            <a:ext cx="10515600" cy="3007645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Established audit and accounting firm </a:t>
            </a:r>
            <a:r>
              <a:rPr lang="en-US" b="1" dirty="0">
                <a:solidFill>
                  <a:srgbClr val="00B0F0"/>
                </a:solidFill>
              </a:rPr>
              <a:t>since 1972</a:t>
            </a:r>
          </a:p>
          <a:p>
            <a:r>
              <a:rPr lang="en-US" dirty="0">
                <a:solidFill>
                  <a:srgbClr val="002060"/>
                </a:solidFill>
              </a:rPr>
              <a:t>Experience and expertise through a staff of </a:t>
            </a:r>
            <a:r>
              <a:rPr lang="en-US" b="1" dirty="0">
                <a:solidFill>
                  <a:srgbClr val="00B0F0"/>
                </a:solidFill>
              </a:rPr>
              <a:t>40+ professionals</a:t>
            </a:r>
          </a:p>
          <a:p>
            <a:r>
              <a:rPr lang="en-US" dirty="0">
                <a:solidFill>
                  <a:srgbClr val="002060"/>
                </a:solidFill>
              </a:rPr>
              <a:t>Over </a:t>
            </a:r>
            <a:r>
              <a:rPr lang="en-US" b="1" dirty="0">
                <a:solidFill>
                  <a:srgbClr val="00B0F0"/>
                </a:solidFill>
              </a:rPr>
              <a:t>7,500 clients </a:t>
            </a:r>
            <a:r>
              <a:rPr lang="en-US" dirty="0">
                <a:solidFill>
                  <a:srgbClr val="002060"/>
                </a:solidFill>
              </a:rPr>
              <a:t>served</a:t>
            </a:r>
          </a:p>
          <a:p>
            <a:r>
              <a:rPr lang="en-US" dirty="0">
                <a:solidFill>
                  <a:srgbClr val="002060"/>
                </a:solidFill>
              </a:rPr>
              <a:t>Recently </a:t>
            </a:r>
            <a:r>
              <a:rPr lang="en-US" b="1" dirty="0">
                <a:solidFill>
                  <a:srgbClr val="00B0F0"/>
                </a:solidFill>
              </a:rPr>
              <a:t>restructured</a:t>
            </a:r>
            <a:r>
              <a:rPr lang="en-US" dirty="0">
                <a:solidFill>
                  <a:srgbClr val="002060"/>
                </a:solidFill>
              </a:rPr>
              <a:t> – efficiency, flexibility, cost optimisation, expertise, client oriented, quality oriented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Rebranding</a:t>
            </a:r>
            <a:r>
              <a:rPr lang="en-US" dirty="0">
                <a:solidFill>
                  <a:srgbClr val="002060"/>
                </a:solidFill>
              </a:rPr>
              <a:t> – Modernizing our image while, keeping our identity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366AF-D62A-41A6-BF99-EE51941A9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3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875251-0260-478F-A4FF-E7152A95E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641" y="4664025"/>
            <a:ext cx="4092679" cy="9756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744" y="4995333"/>
            <a:ext cx="554350" cy="413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13" y="4685160"/>
            <a:ext cx="4660053" cy="95455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A few words about us</a:t>
            </a:r>
          </a:p>
        </p:txBody>
      </p:sp>
    </p:spTree>
    <p:extLst>
      <p:ext uri="{BB962C8B-B14F-4D97-AF65-F5344CB8AC3E}">
        <p14:creationId xmlns:p14="http://schemas.microsoft.com/office/powerpoint/2010/main" val="483934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Our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633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As PGE&amp;Co our core services are</a:t>
            </a:r>
          </a:p>
          <a:p>
            <a:r>
              <a:rPr lang="en-US" dirty="0">
                <a:solidFill>
                  <a:srgbClr val="002060"/>
                </a:solidFill>
              </a:rPr>
              <a:t>External and internal </a:t>
            </a:r>
            <a:r>
              <a:rPr lang="en-US" b="1" dirty="0">
                <a:solidFill>
                  <a:srgbClr val="00B0F0"/>
                </a:solidFill>
              </a:rPr>
              <a:t>audit</a:t>
            </a:r>
            <a:r>
              <a:rPr lang="en-US" dirty="0">
                <a:solidFill>
                  <a:srgbClr val="002060"/>
                </a:solidFill>
              </a:rPr>
              <a:t>, assurance, review engagements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Tax</a:t>
            </a:r>
            <a:r>
              <a:rPr lang="en-US" dirty="0">
                <a:solidFill>
                  <a:srgbClr val="002060"/>
                </a:solidFill>
              </a:rPr>
              <a:t> compliance – Corporate &amp; individuals, Capital gains, other taxes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Consolidation</a:t>
            </a:r>
            <a:r>
              <a:rPr lang="en-US" dirty="0">
                <a:solidFill>
                  <a:srgbClr val="002060"/>
                </a:solidFill>
              </a:rPr>
              <a:t> – expertise on preparation and audit of group accounts under IFRSs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Bookkeeping</a:t>
            </a:r>
            <a:r>
              <a:rPr lang="en-US" dirty="0">
                <a:solidFill>
                  <a:srgbClr val="002060"/>
                </a:solidFill>
              </a:rPr>
              <a:t> services, VAT reports, VIES ………..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Payroll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dirty="0">
                <a:solidFill>
                  <a:srgbClr val="002060"/>
                </a:solidFill>
              </a:rPr>
              <a:t>– capacity for fully outsourced function for our clients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Advisory</a:t>
            </a:r>
            <a:r>
              <a:rPr lang="en-US" dirty="0">
                <a:solidFill>
                  <a:srgbClr val="002060"/>
                </a:solidFill>
              </a:rPr>
              <a:t> – financial due diligence, feasibility studies, business planning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870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602" cy="6858000"/>
          </a:xfrm>
        </p:spPr>
      </p:pic>
      <p:sp>
        <p:nvSpPr>
          <p:cNvPr id="7" name="Rectangle 6"/>
          <p:cNvSpPr/>
          <p:nvPr/>
        </p:nvSpPr>
        <p:spPr>
          <a:xfrm>
            <a:off x="8568267" y="516467"/>
            <a:ext cx="3616335" cy="397933"/>
          </a:xfrm>
          <a:prstGeom prst="rect">
            <a:avLst/>
          </a:prstGeom>
          <a:solidFill>
            <a:srgbClr val="003763"/>
          </a:solidFill>
          <a:ln>
            <a:solidFill>
              <a:srgbClr val="003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5</a:t>
            </a:fld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585200" y="541867"/>
            <a:ext cx="346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Limassol coastline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0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9297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Cyprus </a:t>
            </a:r>
            <a:r>
              <a:rPr lang="en-US" b="1" dirty="0">
                <a:solidFill>
                  <a:srgbClr val="00B0F0"/>
                </a:solidFill>
              </a:rPr>
              <a:t>stronger than ever </a:t>
            </a:r>
            <a:r>
              <a:rPr lang="en-US" dirty="0">
                <a:solidFill>
                  <a:srgbClr val="002060"/>
                </a:solidFill>
              </a:rPr>
              <a:t>as a preferred IBC</a:t>
            </a:r>
          </a:p>
          <a:p>
            <a:r>
              <a:rPr lang="en-US" dirty="0">
                <a:solidFill>
                  <a:srgbClr val="002060"/>
                </a:solidFill>
              </a:rPr>
              <a:t>New developments – </a:t>
            </a:r>
            <a:r>
              <a:rPr lang="en-US" b="1" dirty="0">
                <a:solidFill>
                  <a:srgbClr val="00B0F0"/>
                </a:solidFill>
              </a:rPr>
              <a:t>New dynamics </a:t>
            </a:r>
            <a:r>
              <a:rPr lang="en-US" dirty="0">
                <a:solidFill>
                  <a:srgbClr val="002060"/>
                </a:solidFill>
              </a:rPr>
              <a:t>for the Cyprus choice</a:t>
            </a:r>
          </a:p>
          <a:p>
            <a:r>
              <a:rPr lang="en-US" dirty="0">
                <a:solidFill>
                  <a:srgbClr val="002060"/>
                </a:solidFill>
              </a:rPr>
              <a:t>Trend to </a:t>
            </a:r>
            <a:r>
              <a:rPr lang="en-US" b="1" dirty="0">
                <a:solidFill>
                  <a:srgbClr val="00B0F0"/>
                </a:solidFill>
              </a:rPr>
              <a:t>establish/relocate main </a:t>
            </a:r>
            <a:r>
              <a:rPr lang="en-US" dirty="0">
                <a:solidFill>
                  <a:srgbClr val="002060"/>
                </a:solidFill>
              </a:rPr>
              <a:t>or regional HQs, of any scale, in CY</a:t>
            </a:r>
          </a:p>
          <a:p>
            <a:r>
              <a:rPr lang="en-US" dirty="0">
                <a:solidFill>
                  <a:srgbClr val="002060"/>
                </a:solidFill>
              </a:rPr>
              <a:t>Increased momentum to </a:t>
            </a:r>
            <a:r>
              <a:rPr lang="en-US" b="1" dirty="0">
                <a:solidFill>
                  <a:srgbClr val="00B0F0"/>
                </a:solidFill>
              </a:rPr>
              <a:t>redomicile</a:t>
            </a:r>
            <a:r>
              <a:rPr lang="en-US" dirty="0">
                <a:solidFill>
                  <a:srgbClr val="002060"/>
                </a:solidFill>
              </a:rPr>
              <a:t> existing foreign companies to CY</a:t>
            </a:r>
          </a:p>
          <a:p>
            <a:r>
              <a:rPr lang="en-US" dirty="0">
                <a:solidFill>
                  <a:srgbClr val="002060"/>
                </a:solidFill>
              </a:rPr>
              <a:t>Effectively &amp; efficiently establish </a:t>
            </a:r>
            <a:r>
              <a:rPr lang="en-US" b="1" dirty="0">
                <a:solidFill>
                  <a:srgbClr val="00B0F0"/>
                </a:solidFill>
              </a:rPr>
              <a:t>operational substance </a:t>
            </a:r>
            <a:r>
              <a:rPr lang="en-US" dirty="0">
                <a:solidFill>
                  <a:srgbClr val="002060"/>
                </a:solidFill>
              </a:rPr>
              <a:t>and exercise </a:t>
            </a:r>
            <a:r>
              <a:rPr lang="en-US" b="1" dirty="0">
                <a:solidFill>
                  <a:srgbClr val="00B0F0"/>
                </a:solidFill>
              </a:rPr>
              <a:t>management and control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1934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Who should consider Cyprus?</a:t>
            </a:r>
          </a:p>
          <a:p>
            <a:r>
              <a:rPr lang="en-US" dirty="0">
                <a:solidFill>
                  <a:srgbClr val="002060"/>
                </a:solidFill>
              </a:rPr>
              <a:t>Those wishing to operate from a friendly, </a:t>
            </a:r>
            <a:r>
              <a:rPr lang="en-US" b="1" dirty="0">
                <a:solidFill>
                  <a:srgbClr val="00B0F0"/>
                </a:solidFill>
              </a:rPr>
              <a:t>tax efficient</a:t>
            </a:r>
            <a:r>
              <a:rPr lang="en-US" dirty="0">
                <a:solidFill>
                  <a:srgbClr val="002060"/>
                </a:solidFill>
              </a:rPr>
              <a:t>, cost competitive and </a:t>
            </a:r>
            <a:r>
              <a:rPr lang="en-US" b="1" dirty="0">
                <a:solidFill>
                  <a:srgbClr val="00B0F0"/>
                </a:solidFill>
              </a:rPr>
              <a:t>practical</a:t>
            </a:r>
            <a:r>
              <a:rPr lang="en-US" dirty="0">
                <a:solidFill>
                  <a:srgbClr val="002060"/>
                </a:solidFill>
              </a:rPr>
              <a:t> jurisdiction</a:t>
            </a:r>
          </a:p>
          <a:p>
            <a:r>
              <a:rPr lang="en-US" dirty="0">
                <a:solidFill>
                  <a:srgbClr val="002060"/>
                </a:solidFill>
              </a:rPr>
              <a:t>Those wishing to create an </a:t>
            </a:r>
            <a:r>
              <a:rPr lang="en-US" b="1" dirty="0">
                <a:solidFill>
                  <a:srgbClr val="00B0F0"/>
                </a:solidFill>
              </a:rPr>
              <a:t>entry point into Europe</a:t>
            </a:r>
          </a:p>
          <a:p>
            <a:r>
              <a:rPr lang="en-US" dirty="0">
                <a:solidFill>
                  <a:srgbClr val="002060"/>
                </a:solidFill>
              </a:rPr>
              <a:t>Those wishing to interact with certain non-EU countries – </a:t>
            </a:r>
            <a:r>
              <a:rPr lang="en-US" b="1" dirty="0">
                <a:solidFill>
                  <a:srgbClr val="00B0F0"/>
                </a:solidFill>
              </a:rPr>
              <a:t>DTTs</a:t>
            </a:r>
          </a:p>
          <a:p>
            <a:r>
              <a:rPr lang="en-US" dirty="0">
                <a:solidFill>
                  <a:srgbClr val="002060"/>
                </a:solidFill>
              </a:rPr>
              <a:t>Those who expect changes in their </a:t>
            </a:r>
            <a:r>
              <a:rPr lang="en-US" b="1" dirty="0">
                <a:solidFill>
                  <a:srgbClr val="00B0F0"/>
                </a:solidFill>
              </a:rPr>
              <a:t>environment</a:t>
            </a:r>
            <a:r>
              <a:rPr lang="en-US" dirty="0">
                <a:solidFill>
                  <a:srgbClr val="002060"/>
                </a:solidFill>
              </a:rPr>
              <a:t> to affect their business that conducts international activities (e.g. </a:t>
            </a:r>
            <a:r>
              <a:rPr lang="en-US" dirty="0">
                <a:solidFill>
                  <a:srgbClr val="00B0F0"/>
                </a:solidFill>
              </a:rPr>
              <a:t>BREXIT</a:t>
            </a:r>
            <a:r>
              <a:rPr lang="en-US" dirty="0">
                <a:solidFill>
                  <a:srgbClr val="002060"/>
                </a:solidFill>
              </a:rPr>
              <a:t>) </a:t>
            </a:r>
          </a:p>
          <a:p>
            <a:r>
              <a:rPr lang="en-US" dirty="0">
                <a:solidFill>
                  <a:srgbClr val="002060"/>
                </a:solidFill>
              </a:rPr>
              <a:t>Those who are adversely affected by </a:t>
            </a:r>
            <a:r>
              <a:rPr lang="en-US" b="1" dirty="0">
                <a:solidFill>
                  <a:srgbClr val="00B0F0"/>
                </a:solidFill>
              </a:rPr>
              <a:t>offshore substance </a:t>
            </a:r>
            <a:r>
              <a:rPr lang="en-US" dirty="0">
                <a:solidFill>
                  <a:srgbClr val="002060"/>
                </a:solidFill>
              </a:rPr>
              <a:t>requirements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642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602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8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8568267" y="516467"/>
            <a:ext cx="3616335" cy="397933"/>
          </a:xfrm>
          <a:prstGeom prst="rect">
            <a:avLst/>
          </a:prstGeom>
          <a:solidFill>
            <a:srgbClr val="003763"/>
          </a:solidFill>
          <a:ln>
            <a:solidFill>
              <a:srgbClr val="003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8585200" y="541867"/>
            <a:ext cx="346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Cedar Valley, Troodos</a:t>
            </a:r>
          </a:p>
        </p:txBody>
      </p:sp>
    </p:spTree>
    <p:extLst>
      <p:ext uri="{BB962C8B-B14F-4D97-AF65-F5344CB8AC3E}">
        <p14:creationId xmlns:p14="http://schemas.microsoft.com/office/powerpoint/2010/main" val="2539979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C92B1-42EC-4273-B816-D7227192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3461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Headquartering &amp; Business Relocation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1DCD95-1702-4A86-8892-499FC0FBE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4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Why Cyprus?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EU member </a:t>
            </a:r>
            <a:r>
              <a:rPr lang="en-US" dirty="0">
                <a:solidFill>
                  <a:srgbClr val="002060"/>
                </a:solidFill>
              </a:rPr>
              <a:t>state fully compliant with all international guidelines &amp; regulations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Tax system </a:t>
            </a:r>
            <a:r>
              <a:rPr lang="en-US" dirty="0">
                <a:solidFill>
                  <a:srgbClr val="002060"/>
                </a:solidFill>
              </a:rPr>
              <a:t>– attractive, practical, efficient, stable &amp; tested</a:t>
            </a:r>
          </a:p>
          <a:p>
            <a:r>
              <a:rPr lang="en-US" dirty="0">
                <a:solidFill>
                  <a:srgbClr val="002060"/>
                </a:solidFill>
              </a:rPr>
              <a:t>Wide </a:t>
            </a:r>
            <a:r>
              <a:rPr lang="en-US" b="1" dirty="0">
                <a:solidFill>
                  <a:srgbClr val="00B0F0"/>
                </a:solidFill>
              </a:rPr>
              <a:t>DTT network </a:t>
            </a:r>
            <a:r>
              <a:rPr lang="en-US" dirty="0">
                <a:solidFill>
                  <a:srgbClr val="002060"/>
                </a:solidFill>
              </a:rPr>
              <a:t>and access to relevant EU directives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Pro-business legal system </a:t>
            </a:r>
            <a:r>
              <a:rPr lang="en-US" dirty="0">
                <a:solidFill>
                  <a:srgbClr val="002060"/>
                </a:solidFill>
              </a:rPr>
              <a:t>based on Common Law and Principles of Equity (easily understood &amp; preferred)</a:t>
            </a:r>
          </a:p>
          <a:p>
            <a:pPr>
              <a:buClr>
                <a:srgbClr val="003763"/>
              </a:buClr>
            </a:pPr>
            <a:r>
              <a:rPr lang="en-US" b="1" dirty="0">
                <a:solidFill>
                  <a:srgbClr val="00B0F0"/>
                </a:solidFill>
              </a:rPr>
              <a:t>Infrastructure</a:t>
            </a:r>
            <a:r>
              <a:rPr lang="en-US" dirty="0">
                <a:solidFill>
                  <a:srgbClr val="002060"/>
                </a:solidFill>
              </a:rPr>
              <a:t> for any needed level of business substance – comparative </a:t>
            </a:r>
            <a:r>
              <a:rPr lang="en-US" b="1" dirty="0">
                <a:solidFill>
                  <a:srgbClr val="00B0F0"/>
                </a:solidFill>
              </a:rPr>
              <a:t>cost advantage </a:t>
            </a:r>
            <a:r>
              <a:rPr lang="en-US" dirty="0">
                <a:solidFill>
                  <a:srgbClr val="002060"/>
                </a:solidFill>
              </a:rPr>
              <a:t>vs. other EU prime jurisdictions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812AD-4A5A-4870-8FD9-02AD446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594BB-3B1E-4F81-A07F-8A752E46D1D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591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</TotalTime>
  <Words>952</Words>
  <Application>Microsoft Office PowerPoint</Application>
  <PresentationFormat>Widescreen</PresentationFormat>
  <Paragraphs>135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Wingdings</vt:lpstr>
      <vt:lpstr>Office Theme</vt:lpstr>
      <vt:lpstr>Cyprus  Headquartering and Business  Relocation  </vt:lpstr>
      <vt:lpstr>PowerPoint Presentation</vt:lpstr>
      <vt:lpstr>A few words about us</vt:lpstr>
      <vt:lpstr>Our services</vt:lpstr>
      <vt:lpstr>PowerPoint Presentation</vt:lpstr>
      <vt:lpstr>Headquartering &amp; Business Relocation</vt:lpstr>
      <vt:lpstr>Headquartering &amp; Business Relocation</vt:lpstr>
      <vt:lpstr>PowerPoint Presentation</vt:lpstr>
      <vt:lpstr>Headquartering &amp; Business Relocation</vt:lpstr>
      <vt:lpstr>Headquartering &amp; Business Relocation</vt:lpstr>
      <vt:lpstr>PowerPoint Presentation</vt:lpstr>
      <vt:lpstr>Headquartering &amp; Business Relocation</vt:lpstr>
      <vt:lpstr>Headquartering &amp; Business Relocation</vt:lpstr>
      <vt:lpstr>PowerPoint Presentation</vt:lpstr>
      <vt:lpstr>Headquartering &amp; Business Relocation</vt:lpstr>
      <vt:lpstr>Headquartering &amp; Business Relocation</vt:lpstr>
      <vt:lpstr>Headquartering &amp; Business Relocation</vt:lpstr>
      <vt:lpstr>PowerPoint Presentation</vt:lpstr>
      <vt:lpstr>Headquartering &amp; Business Relocation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stella.achilleos@totalserve.eu</dc:creator>
  <cp:lastModifiedBy>Carly Haines</cp:lastModifiedBy>
  <cp:revision>118</cp:revision>
  <dcterms:created xsi:type="dcterms:W3CDTF">2023-11-14T09:09:59Z</dcterms:created>
  <dcterms:modified xsi:type="dcterms:W3CDTF">2024-08-19T14:22:24Z</dcterms:modified>
</cp:coreProperties>
</file>